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8" r:id="rId3"/>
    <p:sldId id="257" r:id="rId4"/>
    <p:sldId id="259" r:id="rId5"/>
    <p:sldId id="262"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E33DF4A-53D6-4624-A412-296CA739107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0DE3E2-4520-420E-801C-50B6BB375165}" type="slidenum">
              <a:rPr lang="en-US" smtClean="0"/>
              <a:t>‹#›</a:t>
            </a:fld>
            <a:endParaRPr lang="en-US"/>
          </a:p>
        </p:txBody>
      </p:sp>
    </p:spTree>
    <p:extLst>
      <p:ext uri="{BB962C8B-B14F-4D97-AF65-F5344CB8AC3E}">
        <p14:creationId xmlns:p14="http://schemas.microsoft.com/office/powerpoint/2010/main" val="3652881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E33DF4A-53D6-4624-A412-296CA739107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0DE3E2-4520-420E-801C-50B6BB375165}" type="slidenum">
              <a:rPr lang="en-US" smtClean="0"/>
              <a:t>‹#›</a:t>
            </a:fld>
            <a:endParaRPr lang="en-US"/>
          </a:p>
        </p:txBody>
      </p:sp>
    </p:spTree>
    <p:extLst>
      <p:ext uri="{BB962C8B-B14F-4D97-AF65-F5344CB8AC3E}">
        <p14:creationId xmlns:p14="http://schemas.microsoft.com/office/powerpoint/2010/main" val="1095551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E33DF4A-53D6-4624-A412-296CA739107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0DE3E2-4520-420E-801C-50B6BB375165}" type="slidenum">
              <a:rPr lang="en-US" smtClean="0"/>
              <a:t>‹#›</a:t>
            </a:fld>
            <a:endParaRPr lang="en-US"/>
          </a:p>
        </p:txBody>
      </p:sp>
    </p:spTree>
    <p:extLst>
      <p:ext uri="{BB962C8B-B14F-4D97-AF65-F5344CB8AC3E}">
        <p14:creationId xmlns:p14="http://schemas.microsoft.com/office/powerpoint/2010/main" val="28857485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E33DF4A-53D6-4624-A412-296CA739107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0DE3E2-4520-420E-801C-50B6BB375165}"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20216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33DF4A-53D6-4624-A412-296CA739107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0DE3E2-4520-420E-801C-50B6BB375165}" type="slidenum">
              <a:rPr lang="en-US" smtClean="0"/>
              <a:t>‹#›</a:t>
            </a:fld>
            <a:endParaRPr lang="en-US"/>
          </a:p>
        </p:txBody>
      </p:sp>
    </p:spTree>
    <p:extLst>
      <p:ext uri="{BB962C8B-B14F-4D97-AF65-F5344CB8AC3E}">
        <p14:creationId xmlns:p14="http://schemas.microsoft.com/office/powerpoint/2010/main" val="36426635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E33DF4A-53D6-4624-A412-296CA739107D}" type="datetimeFigureOut">
              <a:rPr lang="en-US" smtClean="0"/>
              <a:t>11/15/2019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0DE3E2-4520-420E-801C-50B6BB375165}" type="slidenum">
              <a:rPr lang="en-US" smtClean="0"/>
              <a:t>‹#›</a:t>
            </a:fld>
            <a:endParaRPr lang="en-US"/>
          </a:p>
        </p:txBody>
      </p:sp>
    </p:spTree>
    <p:extLst>
      <p:ext uri="{BB962C8B-B14F-4D97-AF65-F5344CB8AC3E}">
        <p14:creationId xmlns:p14="http://schemas.microsoft.com/office/powerpoint/2010/main" val="35446922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E33DF4A-53D6-4624-A412-296CA739107D}" type="datetimeFigureOut">
              <a:rPr lang="en-US" smtClean="0"/>
              <a:t>11/15/2019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0DE3E2-4520-420E-801C-50B6BB375165}" type="slidenum">
              <a:rPr lang="en-US" smtClean="0"/>
              <a:t>‹#›</a:t>
            </a:fld>
            <a:endParaRPr lang="en-US"/>
          </a:p>
        </p:txBody>
      </p:sp>
    </p:spTree>
    <p:extLst>
      <p:ext uri="{BB962C8B-B14F-4D97-AF65-F5344CB8AC3E}">
        <p14:creationId xmlns:p14="http://schemas.microsoft.com/office/powerpoint/2010/main" val="8591997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33DF4A-53D6-4624-A412-296CA739107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0DE3E2-4520-420E-801C-50B6BB375165}" type="slidenum">
              <a:rPr lang="en-US" smtClean="0"/>
              <a:t>‹#›</a:t>
            </a:fld>
            <a:endParaRPr lang="en-US"/>
          </a:p>
        </p:txBody>
      </p:sp>
    </p:spTree>
    <p:extLst>
      <p:ext uri="{BB962C8B-B14F-4D97-AF65-F5344CB8AC3E}">
        <p14:creationId xmlns:p14="http://schemas.microsoft.com/office/powerpoint/2010/main" val="41546651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33DF4A-53D6-4624-A412-296CA739107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0DE3E2-4520-420E-801C-50B6BB375165}" type="slidenum">
              <a:rPr lang="en-US" smtClean="0"/>
              <a:t>‹#›</a:t>
            </a:fld>
            <a:endParaRPr lang="en-US"/>
          </a:p>
        </p:txBody>
      </p:sp>
    </p:spTree>
    <p:extLst>
      <p:ext uri="{BB962C8B-B14F-4D97-AF65-F5344CB8AC3E}">
        <p14:creationId xmlns:p14="http://schemas.microsoft.com/office/powerpoint/2010/main" val="4187277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AE33DF4A-53D6-4624-A412-296CA739107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0DE3E2-4520-420E-801C-50B6BB375165}" type="slidenum">
              <a:rPr lang="en-US" smtClean="0"/>
              <a:t>‹#›</a:t>
            </a:fld>
            <a:endParaRPr lang="en-US"/>
          </a:p>
        </p:txBody>
      </p:sp>
    </p:spTree>
    <p:extLst>
      <p:ext uri="{BB962C8B-B14F-4D97-AF65-F5344CB8AC3E}">
        <p14:creationId xmlns:p14="http://schemas.microsoft.com/office/powerpoint/2010/main" val="2803498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33DF4A-53D6-4624-A412-296CA739107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0DE3E2-4520-420E-801C-50B6BB375165}" type="slidenum">
              <a:rPr lang="en-US" smtClean="0"/>
              <a:t>‹#›</a:t>
            </a:fld>
            <a:endParaRPr lang="en-US"/>
          </a:p>
        </p:txBody>
      </p:sp>
    </p:spTree>
    <p:extLst>
      <p:ext uri="{BB962C8B-B14F-4D97-AF65-F5344CB8AC3E}">
        <p14:creationId xmlns:p14="http://schemas.microsoft.com/office/powerpoint/2010/main" val="1776196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33DF4A-53D6-4624-A412-296CA739107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0DE3E2-4520-420E-801C-50B6BB375165}" type="slidenum">
              <a:rPr lang="en-US" smtClean="0"/>
              <a:t>‹#›</a:t>
            </a:fld>
            <a:endParaRPr lang="en-US"/>
          </a:p>
        </p:txBody>
      </p:sp>
    </p:spTree>
    <p:extLst>
      <p:ext uri="{BB962C8B-B14F-4D97-AF65-F5344CB8AC3E}">
        <p14:creationId xmlns:p14="http://schemas.microsoft.com/office/powerpoint/2010/main" val="4132142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E33DF4A-53D6-4624-A412-296CA739107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0DE3E2-4520-420E-801C-50B6BB375165}" type="slidenum">
              <a:rPr lang="en-US" smtClean="0"/>
              <a:t>‹#›</a:t>
            </a:fld>
            <a:endParaRPr lang="en-US"/>
          </a:p>
        </p:txBody>
      </p:sp>
    </p:spTree>
    <p:extLst>
      <p:ext uri="{BB962C8B-B14F-4D97-AF65-F5344CB8AC3E}">
        <p14:creationId xmlns:p14="http://schemas.microsoft.com/office/powerpoint/2010/main" val="3136873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AE33DF4A-53D6-4624-A412-296CA739107D}" type="datetimeFigureOut">
              <a:rPr lang="en-US" smtClean="0"/>
              <a:t>11/15/2019</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110DE3E2-4520-420E-801C-50B6BB375165}" type="slidenum">
              <a:rPr lang="en-US" smtClean="0"/>
              <a:t>‹#›</a:t>
            </a:fld>
            <a:endParaRPr lang="en-US"/>
          </a:p>
        </p:txBody>
      </p:sp>
    </p:spTree>
    <p:extLst>
      <p:ext uri="{BB962C8B-B14F-4D97-AF65-F5344CB8AC3E}">
        <p14:creationId xmlns:p14="http://schemas.microsoft.com/office/powerpoint/2010/main" val="3109341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E33DF4A-53D6-4624-A412-296CA739107D}" type="datetimeFigureOut">
              <a:rPr lang="en-US" smtClean="0"/>
              <a:t>11/15/2019</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110DE3E2-4520-420E-801C-50B6BB375165}" type="slidenum">
              <a:rPr lang="en-US" smtClean="0"/>
              <a:t>‹#›</a:t>
            </a:fld>
            <a:endParaRPr lang="en-US"/>
          </a:p>
        </p:txBody>
      </p:sp>
    </p:spTree>
    <p:extLst>
      <p:ext uri="{BB962C8B-B14F-4D97-AF65-F5344CB8AC3E}">
        <p14:creationId xmlns:p14="http://schemas.microsoft.com/office/powerpoint/2010/main" val="3336513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AE33DF4A-53D6-4624-A412-296CA739107D}" type="datetimeFigureOut">
              <a:rPr lang="en-US" smtClean="0"/>
              <a:t>11/15/2019</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110DE3E2-4520-420E-801C-50B6BB375165}" type="slidenum">
              <a:rPr lang="en-US" smtClean="0"/>
              <a:t>‹#›</a:t>
            </a:fld>
            <a:endParaRPr lang="en-US"/>
          </a:p>
        </p:txBody>
      </p:sp>
    </p:spTree>
    <p:extLst>
      <p:ext uri="{BB962C8B-B14F-4D97-AF65-F5344CB8AC3E}">
        <p14:creationId xmlns:p14="http://schemas.microsoft.com/office/powerpoint/2010/main" val="2758565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E33DF4A-53D6-4624-A412-296CA739107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0DE3E2-4520-420E-801C-50B6BB375165}" type="slidenum">
              <a:rPr lang="en-US" smtClean="0"/>
              <a:t>‹#›</a:t>
            </a:fld>
            <a:endParaRPr lang="en-US"/>
          </a:p>
        </p:txBody>
      </p:sp>
    </p:spTree>
    <p:extLst>
      <p:ext uri="{BB962C8B-B14F-4D97-AF65-F5344CB8AC3E}">
        <p14:creationId xmlns:p14="http://schemas.microsoft.com/office/powerpoint/2010/main" val="3258579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E33DF4A-53D6-4624-A412-296CA739107D}" type="datetimeFigureOut">
              <a:rPr lang="en-US" smtClean="0"/>
              <a:t>11/15/2019</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10DE3E2-4520-420E-801C-50B6BB375165}" type="slidenum">
              <a:rPr lang="en-US" smtClean="0"/>
              <a:t>‹#›</a:t>
            </a:fld>
            <a:endParaRPr lang="en-US"/>
          </a:p>
        </p:txBody>
      </p:sp>
    </p:spTree>
    <p:extLst>
      <p:ext uri="{BB962C8B-B14F-4D97-AF65-F5344CB8AC3E}">
        <p14:creationId xmlns:p14="http://schemas.microsoft.com/office/powerpoint/2010/main" val="1677153203"/>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710821"/>
            <a:ext cx="8825658" cy="3329581"/>
          </a:xfrm>
        </p:spPr>
        <p:txBody>
          <a:bodyPr/>
          <a:lstStyle/>
          <a:p>
            <a:pPr algn="ctr"/>
            <a:r>
              <a:rPr lang="en-US" sz="11500" dirty="0" smtClean="0">
                <a:solidFill>
                  <a:srgbClr val="FFFF00"/>
                </a:solidFill>
                <a:latin typeface="Times New Roman" panose="02020603050405020304" pitchFamily="18" charset="0"/>
                <a:cs typeface="Times New Roman" panose="02020603050405020304" pitchFamily="18" charset="0"/>
              </a:rPr>
              <a:t>Lecture no. </a:t>
            </a:r>
            <a:r>
              <a:rPr lang="en-US" sz="11500" smtClean="0">
                <a:solidFill>
                  <a:srgbClr val="FFFF00"/>
                </a:solidFill>
                <a:latin typeface="Times New Roman" panose="02020603050405020304" pitchFamily="18" charset="0"/>
                <a:cs typeface="Times New Roman" panose="02020603050405020304" pitchFamily="18" charset="0"/>
              </a:rPr>
              <a:t>3</a:t>
            </a:r>
            <a:endParaRPr lang="en-US" sz="11500" dirty="0">
              <a:solidFill>
                <a:srgbClr val="FFFF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59692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710821"/>
            <a:ext cx="8825658" cy="3329581"/>
          </a:xfrm>
        </p:spPr>
        <p:txBody>
          <a:bodyPr/>
          <a:lstStyle/>
          <a:p>
            <a:pPr algn="ctr"/>
            <a:r>
              <a:rPr lang="en-US" sz="8800" dirty="0" smtClean="0">
                <a:solidFill>
                  <a:srgbClr val="FFFF00"/>
                </a:solidFill>
                <a:latin typeface="Times New Roman" panose="02020603050405020304" pitchFamily="18" charset="0"/>
                <a:cs typeface="Times New Roman" panose="02020603050405020304" pitchFamily="18" charset="0"/>
              </a:rPr>
              <a:t>Types of Plans</a:t>
            </a:r>
            <a:endParaRPr lang="en-US" sz="8800" dirty="0">
              <a:solidFill>
                <a:srgbClr val="FFFF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285862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131" y="1012276"/>
            <a:ext cx="9404723" cy="1400530"/>
          </a:xfrm>
        </p:spPr>
        <p:txBody>
          <a:bodyPr/>
          <a:lstStyle/>
          <a:p>
            <a:r>
              <a:rPr lang="en-US" sz="4800" dirty="0" smtClean="0">
                <a:solidFill>
                  <a:srgbClr val="FFFF00"/>
                </a:solidFill>
                <a:latin typeface="Times New Roman" panose="02020603050405020304" pitchFamily="18" charset="0"/>
                <a:cs typeface="Times New Roman" panose="02020603050405020304" pitchFamily="18" charset="0"/>
              </a:rPr>
              <a:t>Types of Plans</a:t>
            </a:r>
            <a:endParaRPr lang="en-US" sz="4800"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46112" y="2052918"/>
            <a:ext cx="9403742" cy="4195481"/>
          </a:xfrm>
        </p:spPr>
        <p:txBody>
          <a:bodyPr/>
          <a:lstStyle/>
          <a:p>
            <a:pPr marL="0" indent="0">
              <a:buNone/>
            </a:pPr>
            <a:r>
              <a:rPr lang="en-US" sz="2800" dirty="0">
                <a:latin typeface="Times New Roman" panose="02020603050405020304" pitchFamily="18" charset="0"/>
                <a:cs typeface="Times New Roman" panose="02020603050405020304" pitchFamily="18" charset="0"/>
              </a:rPr>
              <a:t>T</a:t>
            </a:r>
            <a:r>
              <a:rPr lang="en-US" sz="2800" dirty="0" smtClean="0">
                <a:latin typeface="Times New Roman" panose="02020603050405020304" pitchFamily="18" charset="0"/>
                <a:cs typeface="Times New Roman" panose="02020603050405020304" pitchFamily="18" charset="0"/>
              </a:rPr>
              <a:t>here are three basic types of plans:</a:t>
            </a:r>
          </a:p>
          <a:p>
            <a:pPr marL="457200" indent="-457200">
              <a:buFont typeface="+mj-lt"/>
              <a:buAutoNum type="arabicPeriod"/>
            </a:pPr>
            <a:r>
              <a:rPr lang="en-US" sz="2800" dirty="0" smtClean="0">
                <a:latin typeface="Times New Roman" panose="02020603050405020304" pitchFamily="18" charset="0"/>
                <a:cs typeface="Times New Roman" panose="02020603050405020304" pitchFamily="18" charset="0"/>
              </a:rPr>
              <a:t> Structure Plan</a:t>
            </a:r>
          </a:p>
          <a:p>
            <a:pPr marL="457200" indent="-457200">
              <a:buFont typeface="+mj-lt"/>
              <a:buAutoNum type="arabicPeriod"/>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Comprehensive Plan</a:t>
            </a:r>
          </a:p>
          <a:p>
            <a:pPr marL="457200" indent="-457200">
              <a:buFont typeface="+mj-lt"/>
              <a:buAutoNum type="arabicPeriod"/>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Development Plan</a:t>
            </a:r>
          </a:p>
          <a:p>
            <a:pPr marL="0" indent="0">
              <a:buNone/>
            </a:pPr>
            <a:endParaRPr lang="en-US" dirty="0"/>
          </a:p>
        </p:txBody>
      </p:sp>
    </p:spTree>
    <p:extLst>
      <p:ext uri="{BB962C8B-B14F-4D97-AF65-F5344CB8AC3E}">
        <p14:creationId xmlns:p14="http://schemas.microsoft.com/office/powerpoint/2010/main" val="38159401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091" y="954955"/>
            <a:ext cx="9404723" cy="1400530"/>
          </a:xfrm>
        </p:spPr>
        <p:txBody>
          <a:bodyPr/>
          <a:lstStyle/>
          <a:p>
            <a:r>
              <a:rPr lang="en-US" sz="4800" dirty="0" smtClean="0">
                <a:solidFill>
                  <a:srgbClr val="FFFF00"/>
                </a:solidFill>
                <a:latin typeface="Times New Roman" panose="02020603050405020304" pitchFamily="18" charset="0"/>
                <a:cs typeface="Times New Roman" panose="02020603050405020304" pitchFamily="18" charset="0"/>
              </a:rPr>
              <a:t>1. Structure Plan</a:t>
            </a:r>
            <a:endParaRPr lang="en-US" sz="4800"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42588" y="2251005"/>
            <a:ext cx="11317506" cy="4998881"/>
          </a:xfrm>
        </p:spPr>
        <p:txBody>
          <a:bodyPr>
            <a:noAutofit/>
          </a:bodyPr>
          <a:lstStyle/>
          <a:p>
            <a:pPr marL="463550" indent="-463550" algn="just"/>
            <a:r>
              <a:rPr lang="en-US" sz="2800" dirty="0" smtClean="0">
                <a:latin typeface="Times New Roman" panose="02020603050405020304" pitchFamily="18" charset="0"/>
                <a:cs typeface="Times New Roman" panose="02020603050405020304" pitchFamily="18" charset="0"/>
              </a:rPr>
              <a:t>A </a:t>
            </a:r>
            <a:r>
              <a:rPr lang="en-US" sz="2800" dirty="0">
                <a:latin typeface="Times New Roman" panose="02020603050405020304" pitchFamily="18" charset="0"/>
                <a:cs typeface="Times New Roman" panose="02020603050405020304" pitchFamily="18" charset="0"/>
              </a:rPr>
              <a:t>structure plan is a framework to guide the development or redevelopment of an area by defining the future development and land use patterns, areas of open space, the layout and nature of infrastructure (including transportation links), and other key features and constraints that influence how the effects of development are to be managed</a:t>
            </a:r>
            <a:r>
              <a:rPr lang="en-US" sz="2800" dirty="0" smtClean="0">
                <a:latin typeface="Times New Roman" panose="02020603050405020304" pitchFamily="18" charset="0"/>
                <a:cs typeface="Times New Roman" panose="02020603050405020304" pitchFamily="18" charset="0"/>
              </a:rPr>
              <a:t>.</a:t>
            </a:r>
            <a:endParaRPr lang="en-US"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83011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rgbClr val="FFFF00"/>
                </a:solidFill>
                <a:latin typeface="Times New Roman" panose="02020603050405020304" pitchFamily="18" charset="0"/>
                <a:cs typeface="Times New Roman" panose="02020603050405020304" pitchFamily="18" charset="0"/>
              </a:rPr>
              <a:t>1. </a:t>
            </a:r>
            <a:r>
              <a:rPr lang="en-US" sz="4400" dirty="0">
                <a:solidFill>
                  <a:srgbClr val="FFFF00"/>
                </a:solidFill>
                <a:latin typeface="Times New Roman" panose="02020603050405020304" pitchFamily="18" charset="0"/>
                <a:cs typeface="Times New Roman" panose="02020603050405020304" pitchFamily="18" charset="0"/>
              </a:rPr>
              <a:t>Structure Plan</a:t>
            </a:r>
            <a:endParaRPr lang="en-GB" dirty="0"/>
          </a:p>
        </p:txBody>
      </p:sp>
      <p:sp>
        <p:nvSpPr>
          <p:cNvPr id="3" name="Content Placeholder 2"/>
          <p:cNvSpPr>
            <a:spLocks noGrp="1"/>
          </p:cNvSpPr>
          <p:nvPr>
            <p:ph idx="1"/>
          </p:nvPr>
        </p:nvSpPr>
        <p:spPr/>
        <p:txBody>
          <a:bodyPr>
            <a:normAutofit lnSpcReduction="10000"/>
          </a:bodyPr>
          <a:lstStyle/>
          <a:p>
            <a:pPr algn="just"/>
            <a:r>
              <a:rPr lang="en-US" sz="2800" dirty="0">
                <a:latin typeface="Times New Roman" panose="02020603050405020304" pitchFamily="18" charset="0"/>
                <a:cs typeface="Times New Roman" panose="02020603050405020304" pitchFamily="18" charset="0"/>
              </a:rPr>
              <a:t>Structure plans comprise one or more maps, plans or diagrammatic representations of the proposed layout, features, character and links for areas being developed or redeveloped. The maps or plans in structure plans do not typically go into such detail as to define individual lot boundaries or the physical form of buildings and structures. The maps, plans or representations are usually supported by text explaining the background to the issues that initiated the structure plan and the approaches to manage those issues.</a:t>
            </a:r>
          </a:p>
          <a:p>
            <a:endParaRPr lang="en-GB" dirty="0"/>
          </a:p>
        </p:txBody>
      </p:sp>
    </p:spTree>
    <p:extLst>
      <p:ext uri="{BB962C8B-B14F-4D97-AF65-F5344CB8AC3E}">
        <p14:creationId xmlns:p14="http://schemas.microsoft.com/office/powerpoint/2010/main" val="1395384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2" y="652388"/>
            <a:ext cx="9404723" cy="1400530"/>
          </a:xfrm>
        </p:spPr>
        <p:txBody>
          <a:bodyPr/>
          <a:lstStyle/>
          <a:p>
            <a:r>
              <a:rPr lang="en-US" sz="4800" dirty="0" smtClean="0">
                <a:solidFill>
                  <a:srgbClr val="FFFF00"/>
                </a:solidFill>
                <a:latin typeface="Times New Roman" panose="02020603050405020304" pitchFamily="18" charset="0"/>
                <a:cs typeface="Times New Roman" panose="02020603050405020304" pitchFamily="18" charset="0"/>
              </a:rPr>
              <a:t>2. Comprehensive Plan</a:t>
            </a:r>
            <a:endParaRPr lang="en-US" sz="4800"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46112" y="2052918"/>
            <a:ext cx="9403742" cy="4195481"/>
          </a:xfrm>
        </p:spPr>
        <p:txBody>
          <a:bodyPr>
            <a:normAutofit fontScale="92500" lnSpcReduction="20000"/>
          </a:bodyPr>
          <a:lstStyle/>
          <a:p>
            <a:pPr algn="just"/>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comprehensive plan seeks to combine in one document the prescriptions for all aspects of city development</a:t>
            </a:r>
            <a:r>
              <a:rPr lang="en-US" sz="3200" dirty="0" smtClean="0">
                <a:latin typeface="Times New Roman" panose="02020603050405020304" pitchFamily="18" charset="0"/>
                <a:cs typeface="Times New Roman" panose="02020603050405020304" pitchFamily="18" charset="0"/>
              </a:rPr>
              <a:t>.</a:t>
            </a:r>
          </a:p>
          <a:p>
            <a:pPr algn="just"/>
            <a:endParaRPr lang="en-US" sz="3200" dirty="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It </a:t>
            </a:r>
            <a:r>
              <a:rPr lang="en-US" sz="3200" dirty="0">
                <a:latin typeface="Times New Roman" panose="02020603050405020304" pitchFamily="18" charset="0"/>
                <a:cs typeface="Times New Roman" panose="02020603050405020304" pitchFamily="18" charset="0"/>
              </a:rPr>
              <a:t>includes an analysis of the city’s economy, its demographic characteristics, and the history of its spatial development as a preface to plan for how the city should evolve over 20 year </a:t>
            </a:r>
            <a:r>
              <a:rPr lang="en-US" sz="3200" dirty="0" smtClean="0">
                <a:latin typeface="Times New Roman" panose="02020603050405020304" pitchFamily="18" charset="0"/>
                <a:cs typeface="Times New Roman" panose="02020603050405020304" pitchFamily="18" charset="0"/>
              </a:rPr>
              <a:t>period.</a:t>
            </a:r>
          </a:p>
          <a:p>
            <a:pPr marL="0" indent="0">
              <a:buNone/>
            </a:pPr>
            <a:r>
              <a:rPr lang="en-US" dirty="0"/>
              <a:t> </a:t>
            </a:r>
            <a:endParaRPr lang="en-US" dirty="0" smtClean="0"/>
          </a:p>
          <a:p>
            <a:pPr marL="0" indent="0">
              <a:buNone/>
            </a:pPr>
            <a:r>
              <a:rPr lang="en-US" dirty="0"/>
              <a:t> </a:t>
            </a:r>
            <a:r>
              <a:rPr lang="en-US" dirty="0" smtClean="0"/>
              <a:t>   </a:t>
            </a:r>
            <a:endParaRPr lang="en-US" dirty="0"/>
          </a:p>
        </p:txBody>
      </p:sp>
    </p:spTree>
    <p:extLst>
      <p:ext uri="{BB962C8B-B14F-4D97-AF65-F5344CB8AC3E}">
        <p14:creationId xmlns:p14="http://schemas.microsoft.com/office/powerpoint/2010/main" val="38253388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2" y="862150"/>
            <a:ext cx="9404723" cy="1400530"/>
          </a:xfrm>
        </p:spPr>
        <p:txBody>
          <a:bodyPr/>
          <a:lstStyle/>
          <a:p>
            <a:r>
              <a:rPr lang="en-US" dirty="0" smtClean="0">
                <a:solidFill>
                  <a:srgbClr val="FFFF00"/>
                </a:solidFill>
                <a:latin typeface="Times New Roman" panose="02020603050405020304" pitchFamily="18" charset="0"/>
                <a:cs typeface="Times New Roman" panose="02020603050405020304" pitchFamily="18" charset="0"/>
              </a:rPr>
              <a:t>3. Development Plan</a:t>
            </a:r>
            <a:endParaRPr lang="en-US"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46112" y="2052918"/>
            <a:ext cx="9403742" cy="4195481"/>
          </a:xfrm>
        </p:spPr>
        <p:txBody>
          <a:bodyPr/>
          <a:lstStyle/>
          <a:p>
            <a:pPr marL="463550" indent="-463550" algn="just"/>
            <a:r>
              <a:rPr lang="en-US" sz="3200" dirty="0" smtClean="0">
                <a:latin typeface="Times New Roman" panose="02020603050405020304" pitchFamily="18" charset="0"/>
                <a:cs typeface="Times New Roman" panose="02020603050405020304" pitchFamily="18" charset="0"/>
              </a:rPr>
              <a:t>Development plan means a </a:t>
            </a:r>
            <a:r>
              <a:rPr lang="en-US" sz="3200" dirty="0">
                <a:latin typeface="Times New Roman" panose="02020603050405020304" pitchFamily="18" charset="0"/>
                <a:cs typeface="Times New Roman" panose="02020603050405020304" pitchFamily="18" charset="0"/>
              </a:rPr>
              <a:t>plan for the development or redevelopment or improvement of the area within the jurisdiction of a planning </a:t>
            </a:r>
            <a:r>
              <a:rPr lang="en-US" sz="3200" dirty="0" smtClean="0">
                <a:latin typeface="Times New Roman" panose="02020603050405020304" pitchFamily="18" charset="0"/>
                <a:cs typeface="Times New Roman" panose="02020603050405020304" pitchFamily="18" charset="0"/>
              </a:rPr>
              <a:t>authority.</a:t>
            </a:r>
          </a:p>
          <a:p>
            <a:pPr marL="463550" indent="-463550" algn="just">
              <a:buNone/>
            </a:pPr>
            <a:endParaRPr lang="en-US" sz="3200" dirty="0" smtClean="0">
              <a:latin typeface="Times New Roman" panose="02020603050405020304" pitchFamily="18" charset="0"/>
              <a:cs typeface="Times New Roman" panose="02020603050405020304" pitchFamily="18" charset="0"/>
            </a:endParaRPr>
          </a:p>
          <a:p>
            <a:pPr marL="463550" indent="-463550" algn="just"/>
            <a:r>
              <a:rPr lang="en-US" sz="3200" dirty="0" smtClean="0">
                <a:latin typeface="Times New Roman" panose="02020603050405020304" pitchFamily="18" charset="0"/>
                <a:cs typeface="Times New Roman" panose="02020603050405020304" pitchFamily="18" charset="0"/>
              </a:rPr>
              <a:t>It </a:t>
            </a:r>
            <a:r>
              <a:rPr lang="en-US" sz="3200" dirty="0">
                <a:latin typeface="Times New Roman" panose="02020603050405020304" pitchFamily="18" charset="0"/>
                <a:cs typeface="Times New Roman" panose="02020603050405020304" pitchFamily="18" charset="0"/>
              </a:rPr>
              <a:t>includes a regional plan, master plan, detailed development plan and a new town development </a:t>
            </a:r>
            <a:r>
              <a:rPr lang="en-US" sz="3200" dirty="0" smtClean="0">
                <a:latin typeface="Times New Roman" panose="02020603050405020304" pitchFamily="18" charset="0"/>
                <a:cs typeface="Times New Roman" panose="02020603050405020304" pitchFamily="18" charset="0"/>
              </a:rPr>
              <a:t>plan.</a:t>
            </a:r>
            <a:endParaRPr lang="en-US" sz="3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749022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76</TotalTime>
  <Words>288</Words>
  <Application>Microsoft Office PowerPoint</Application>
  <PresentationFormat>Widescreen</PresentationFormat>
  <Paragraphs>21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Century Gothic</vt:lpstr>
      <vt:lpstr>Times New Roman</vt:lpstr>
      <vt:lpstr>Wingdings 3</vt:lpstr>
      <vt:lpstr>Ion</vt:lpstr>
      <vt:lpstr>Lecture no. 3</vt:lpstr>
      <vt:lpstr>Types of Plans</vt:lpstr>
      <vt:lpstr>Types of Plans</vt:lpstr>
      <vt:lpstr>1. Structure Plan</vt:lpstr>
      <vt:lpstr>1. Structure Plan</vt:lpstr>
      <vt:lpstr>2. Comprehensive Plan</vt:lpstr>
      <vt:lpstr>3. Development Plan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no. 5</dc:title>
  <dc:creator>Home</dc:creator>
  <cp:lastModifiedBy>User</cp:lastModifiedBy>
  <cp:revision>4</cp:revision>
  <dcterms:created xsi:type="dcterms:W3CDTF">2017-09-30T16:14:39Z</dcterms:created>
  <dcterms:modified xsi:type="dcterms:W3CDTF">2019-11-15T08:57:52Z</dcterms:modified>
</cp:coreProperties>
</file>